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12" r:id="rId6"/>
    <p:sldId id="313" r:id="rId7"/>
    <p:sldId id="314" r:id="rId8"/>
    <p:sldId id="315" r:id="rId9"/>
    <p:sldId id="316" r:id="rId10"/>
    <p:sldId id="319" r:id="rId11"/>
    <p:sldId id="318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8B1"/>
    <a:srgbClr val="FF9900"/>
    <a:srgbClr val="8FA971"/>
    <a:srgbClr val="1C4C3C"/>
    <a:srgbClr val="F1EAE0"/>
    <a:srgbClr val="9F792F"/>
    <a:srgbClr val="785029"/>
    <a:srgbClr val="E3CEB2"/>
    <a:srgbClr val="648260"/>
    <a:srgbClr val="A49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B65B8-00FB-4860-82C9-FD3752932D13}" v="22" dt="2024-12-11T22:53:14.243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80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34" y="102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 Suresh" userId="8ed5caed-781c-47fc-a90f-4f7471fd7604" providerId="ADAL" clId="{604B65B8-00FB-4860-82C9-FD3752932D13}"/>
    <pc:docChg chg="custSel modSld">
      <pc:chgData name="Sarath Suresh" userId="8ed5caed-781c-47fc-a90f-4f7471fd7604" providerId="ADAL" clId="{604B65B8-00FB-4860-82C9-FD3752932D13}" dt="2024-12-11T22:47:09.316" v="65" actId="14100"/>
      <pc:docMkLst>
        <pc:docMk/>
      </pc:docMkLst>
      <pc:sldChg chg="addSp modSp mod">
        <pc:chgData name="Sarath Suresh" userId="8ed5caed-781c-47fc-a90f-4f7471fd7604" providerId="ADAL" clId="{604B65B8-00FB-4860-82C9-FD3752932D13}" dt="2024-12-11T22:45:20.241" v="58" actId="14100"/>
        <pc:sldMkLst>
          <pc:docMk/>
          <pc:sldMk cId="3003974911" sldId="313"/>
        </pc:sldMkLst>
        <pc:spChg chg="add mod">
          <ac:chgData name="Sarath Suresh" userId="8ed5caed-781c-47fc-a90f-4f7471fd7604" providerId="ADAL" clId="{604B65B8-00FB-4860-82C9-FD3752932D13}" dt="2024-12-11T22:45:20.241" v="58" actId="14100"/>
          <ac:spMkLst>
            <pc:docMk/>
            <pc:sldMk cId="3003974911" sldId="313"/>
            <ac:spMk id="22" creationId="{35EBFEF8-76B3-CB3B-DFCD-FD733372EB19}"/>
          </ac:spMkLst>
        </pc:spChg>
      </pc:sldChg>
      <pc:sldChg chg="addSp delSp modSp mod">
        <pc:chgData name="Sarath Suresh" userId="8ed5caed-781c-47fc-a90f-4f7471fd7604" providerId="ADAL" clId="{604B65B8-00FB-4860-82C9-FD3752932D13}" dt="2024-12-11T22:47:09.316" v="65" actId="14100"/>
        <pc:sldMkLst>
          <pc:docMk/>
          <pc:sldMk cId="1995877888" sldId="319"/>
        </pc:sldMkLst>
        <pc:picChg chg="del">
          <ac:chgData name="Sarath Suresh" userId="8ed5caed-781c-47fc-a90f-4f7471fd7604" providerId="ADAL" clId="{604B65B8-00FB-4860-82C9-FD3752932D13}" dt="2024-12-11T22:46:37.892" v="59" actId="478"/>
          <ac:picMkLst>
            <pc:docMk/>
            <pc:sldMk cId="1995877888" sldId="319"/>
            <ac:picMk id="4" creationId="{B624B860-A565-E784-3EC7-1B0B6AF34E25}"/>
          </ac:picMkLst>
        </pc:picChg>
        <pc:picChg chg="add mod modCrop">
          <ac:chgData name="Sarath Suresh" userId="8ed5caed-781c-47fc-a90f-4f7471fd7604" providerId="ADAL" clId="{604B65B8-00FB-4860-82C9-FD3752932D13}" dt="2024-12-11T22:47:09.316" v="65" actId="14100"/>
          <ac:picMkLst>
            <pc:docMk/>
            <pc:sldMk cId="1995877888" sldId="319"/>
            <ac:picMk id="5" creationId="{50D4C871-7811-63A6-ADF6-F895383F287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822960"/>
            <a:ext cx="6840110" cy="46634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1" i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5559552"/>
            <a:ext cx="6840110" cy="47593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93736" y="0"/>
            <a:ext cx="4398264" cy="6857999"/>
          </a:xfrm>
          <a:noFill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42416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529584"/>
            <a:ext cx="10360152" cy="22311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0832" y="822960"/>
            <a:ext cx="7040880" cy="52120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6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33088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7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51560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85039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ED7F42-DE45-0982-D0EE-36467303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7114032" cy="2103120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366AA0-2DAB-8B01-E9CA-4EFD01184A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3529584"/>
            <a:ext cx="3017520" cy="210312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612648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822960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FC01E54-865D-1B08-43CC-2D0128CECD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57016"/>
            <a:ext cx="12192000" cy="3300984"/>
          </a:xfr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438912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80C9AC2-080F-B7EB-E5D9-98A11923C1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" y="3529584"/>
            <a:ext cx="4389120" cy="2350008"/>
          </a:xfrm>
        </p:spPr>
        <p:txBody>
          <a:bodyPr/>
          <a:lstStyle>
            <a:lvl1pPr marL="285750" indent="-28575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16">
            <a:extLst>
              <a:ext uri="{FF2B5EF4-FFF2-40B4-BE49-F238E27FC236}">
                <a16:creationId xmlns:a16="http://schemas.microsoft.com/office/drawing/2014/main" id="{A6C9DAC2-F86A-0D7B-2EA8-DAE9CF8E03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0616" y="0"/>
            <a:ext cx="6501384" cy="6857999"/>
          </a:xfrm>
          <a:noFill/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22960"/>
            <a:ext cx="4754880" cy="411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5175504"/>
            <a:ext cx="4754880" cy="9144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493776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640" y="822960"/>
            <a:ext cx="5111496" cy="3566160"/>
          </a:xfrm>
        </p:spPr>
        <p:txBody>
          <a:bodyPr/>
          <a:lstStyle>
            <a:lvl1pPr marL="283464" indent="-283464">
              <a:defRPr sz="1800">
                <a:solidFill>
                  <a:schemeClr val="bg1"/>
                </a:solidFill>
              </a:defRPr>
            </a:lvl1pPr>
            <a:lvl2pPr indent="-283464">
              <a:defRPr sz="1600">
                <a:solidFill>
                  <a:schemeClr val="bg1"/>
                </a:solidFill>
              </a:defRPr>
            </a:lvl2pPr>
            <a:lvl3pPr indent="-283464">
              <a:defRPr sz="1400">
                <a:solidFill>
                  <a:schemeClr val="bg1"/>
                </a:solidFill>
              </a:defRPr>
            </a:lvl3pPr>
            <a:lvl4pPr indent="-283464">
              <a:defRPr sz="1400">
                <a:solidFill>
                  <a:schemeClr val="bg1"/>
                </a:solidFill>
              </a:defRPr>
            </a:lvl4pPr>
            <a:lvl5pPr indent="-283464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6EAC12B0-20CC-C7DC-2FB8-1B9FE9CCFC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71416"/>
            <a:ext cx="12192000" cy="2386584"/>
          </a:xfrm>
          <a:noFill/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5120" y="822960"/>
            <a:ext cx="4754880" cy="4114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6">
            <a:extLst>
              <a:ext uri="{FF2B5EF4-FFF2-40B4-BE49-F238E27FC236}">
                <a16:creationId xmlns:a16="http://schemas.microsoft.com/office/drawing/2014/main" id="{A6C9DAC2-F86A-0D7B-2EA8-DAE9CF8E03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7999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8F38D-10C4-434A-0F9B-619CCAB67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120" y="5175504"/>
            <a:ext cx="4754880" cy="9144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50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402336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4023360" cy="192024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9FE3EB-4655-2339-C82A-C74B21F7655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86400" y="822960"/>
            <a:ext cx="5861304" cy="484632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2280" y="822960"/>
            <a:ext cx="466344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1B91E2B-214A-27EB-DD9A-E9FF3D8BFB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12280" y="3529584"/>
            <a:ext cx="4663440" cy="2350008"/>
          </a:xfrm>
        </p:spPr>
        <p:txBody>
          <a:bodyPr/>
          <a:lstStyle>
            <a:lvl1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2280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51560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66751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ED7F42-DE45-0982-D0EE-36467303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4937760" cy="210312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366AA0-2DAB-8B01-E9CA-4EFD01184A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3529584"/>
            <a:ext cx="4937760" cy="210312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42416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C6F7A-27D8-EC45-FC60-C8858243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3200400" cy="22860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A7E2BE-086F-5B51-B0E9-BDC91DF14B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61104" y="3529584"/>
            <a:ext cx="6986016" cy="223113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8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>
                <a:solidFill>
                  <a:schemeClr val="tx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B6EF3F5B-2BD7-A240-5E66-C3D2B092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9A4BCD-3A82-7BB7-3BDC-2B533BA40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3" r:id="rId4"/>
    <p:sldLayoutId id="2147483669" r:id="rId5"/>
    <p:sldLayoutId id="2147483666" r:id="rId6"/>
    <p:sldLayoutId id="2147483661" r:id="rId7"/>
    <p:sldLayoutId id="2147483667" r:id="rId8"/>
    <p:sldLayoutId id="2147483670" r:id="rId9"/>
    <p:sldLayoutId id="2147483663" r:id="rId10"/>
    <p:sldLayoutId id="2147483671" r:id="rId11"/>
    <p:sldLayoutId id="2147483672" r:id="rId12"/>
    <p:sldLayoutId id="214748366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0A024-4E06-BC4D-6379-140FB0CA4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" y="1646723"/>
            <a:ext cx="6400800" cy="2632670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P</a:t>
            </a:r>
            <a:r>
              <a:rPr lang="en-US" cap="none" dirty="0">
                <a:solidFill>
                  <a:srgbClr val="FF9900"/>
                </a:solidFill>
              </a:rPr>
              <a:t>y</a:t>
            </a:r>
            <a:r>
              <a:rPr lang="en-US" cap="none" dirty="0">
                <a:solidFill>
                  <a:srgbClr val="0070C0"/>
                </a:solidFill>
              </a:rPr>
              <a:t>WRIS</a:t>
            </a: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3600" cap="none" dirty="0">
                <a:solidFill>
                  <a:schemeClr val="tx1"/>
                </a:solidFill>
              </a:rPr>
              <a:t>A Python Package for India Water Resource Information System (WRIS)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9A915F-4535-0AC8-B3DC-DA14AB24B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74" y="1089670"/>
            <a:ext cx="6391656" cy="475938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CSE-583 Final Project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FFACDF2-AF68-34D8-169A-35C6DD8698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3840" y="0"/>
            <a:ext cx="4328160" cy="6857999"/>
          </a:xfr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8F7EFEFB-E65F-5AFE-1090-1C48900DDA2F}"/>
              </a:ext>
            </a:extLst>
          </p:cNvPr>
          <p:cNvSpPr txBox="1">
            <a:spLocks/>
          </p:cNvSpPr>
          <p:nvPr/>
        </p:nvSpPr>
        <p:spPr>
          <a:xfrm>
            <a:off x="240030" y="4574286"/>
            <a:ext cx="8017002" cy="2303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Ishaan Ambrish, Sanchit Minocha, Sarath Suresh, Shahzaib Khan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850B0-0D4A-722C-9C70-EFE905D1C0A0}"/>
              </a:ext>
            </a:extLst>
          </p:cNvPr>
          <p:cNvSpPr txBox="1"/>
          <p:nvPr/>
        </p:nvSpPr>
        <p:spPr>
          <a:xfrm>
            <a:off x="240030" y="5211277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 December 2014</a:t>
            </a:r>
          </a:p>
        </p:txBody>
      </p:sp>
    </p:spTree>
    <p:extLst>
      <p:ext uri="{BB962C8B-B14F-4D97-AF65-F5344CB8AC3E}">
        <p14:creationId xmlns:p14="http://schemas.microsoft.com/office/powerpoint/2010/main" val="346739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C2203-4A3E-989E-5D79-B54A3D8F0D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Close up of African bush viper venomous snake">
            <a:extLst>
              <a:ext uri="{FF2B5EF4-FFF2-40B4-BE49-F238E27FC236}">
                <a16:creationId xmlns:a16="http://schemas.microsoft.com/office/drawing/2014/main" id="{91E69EF9-1FD5-1D45-7A3F-824B7F8C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537" b="36537"/>
          <a:stretch/>
        </p:blipFill>
        <p:spPr>
          <a:xfrm>
            <a:off x="0" y="-23150"/>
            <a:ext cx="12192000" cy="8503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03A406-E202-A830-1578-B1A5D62BD839}"/>
              </a:ext>
            </a:extLst>
          </p:cNvPr>
          <p:cNvSpPr txBox="1">
            <a:spLocks/>
          </p:cNvSpPr>
          <p:nvPr/>
        </p:nvSpPr>
        <p:spPr>
          <a:xfrm>
            <a:off x="905256" y="3584448"/>
            <a:ext cx="10780776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(Dept. Water Resources, Govt. of India)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hosts a rich variety of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Hydrological Data related to India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– e.g. Reservoir, groundwater, rainfall, soil moisture data etc.</a:t>
            </a:r>
            <a:endParaRPr lang="en-US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However, its GUI heavy interface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is slow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not ideal for research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Objective: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Create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a solution for accessing India WRIS data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that is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open-access, programmatic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fast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scalable.</a:t>
            </a: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0BAF71-0B25-BD65-85D8-CBA7DBB09F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3149"/>
            <a:ext cx="12192000" cy="224514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D1748D7-7297-05F1-8FDF-CB7CCB6ACD2F}"/>
              </a:ext>
            </a:extLst>
          </p:cNvPr>
          <p:cNvSpPr txBox="1">
            <a:spLocks/>
          </p:cNvSpPr>
          <p:nvPr/>
        </p:nvSpPr>
        <p:spPr>
          <a:xfrm>
            <a:off x="838200" y="2133181"/>
            <a:ext cx="10515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85976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95FCC6-67EB-0E8B-ECF7-25E3CF3CC6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3" b="3360"/>
          <a:stretch/>
        </p:blipFill>
        <p:spPr>
          <a:xfrm>
            <a:off x="0" y="0"/>
            <a:ext cx="7620000" cy="405079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09EC821-BDBE-B5C1-4177-90EE039E5130}"/>
              </a:ext>
            </a:extLst>
          </p:cNvPr>
          <p:cNvSpPr txBox="1">
            <a:spLocks/>
          </p:cNvSpPr>
          <p:nvPr/>
        </p:nvSpPr>
        <p:spPr>
          <a:xfrm>
            <a:off x="0" y="4161091"/>
            <a:ext cx="10780776" cy="2543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Issues: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Extremely rich, </a:t>
            </a: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heavy GUI 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– slow load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Multiple steps 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to access and download data – including </a:t>
            </a: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survey form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Not possible to automate 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download for research (e.g. for daily </a:t>
            </a:r>
            <a:r>
              <a:rPr lang="en-US" sz="20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cron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 jobs).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03AC60E-A1DC-50CE-A60A-F2B3F3BA613D}"/>
              </a:ext>
            </a:extLst>
          </p:cNvPr>
          <p:cNvSpPr txBox="1">
            <a:spLocks/>
          </p:cNvSpPr>
          <p:nvPr/>
        </p:nvSpPr>
        <p:spPr>
          <a:xfrm>
            <a:off x="7706106" y="3329559"/>
            <a:ext cx="4283731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retrieval time: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30s – 5mins +</a:t>
            </a: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9BB6A-5331-700C-BCA0-F09E10600EBA}"/>
              </a:ext>
            </a:extLst>
          </p:cNvPr>
          <p:cNvSpPr txBox="1"/>
          <p:nvPr/>
        </p:nvSpPr>
        <p:spPr>
          <a:xfrm>
            <a:off x="7706106" y="2912793"/>
            <a:ext cx="614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https://indiawris.gov.in/wris/#/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5EBFEF8-76B3-CB3B-DFCD-FD733372EB19}"/>
              </a:ext>
            </a:extLst>
          </p:cNvPr>
          <p:cNvSpPr txBox="1">
            <a:spLocks/>
          </p:cNvSpPr>
          <p:nvPr/>
        </p:nvSpPr>
        <p:spPr>
          <a:xfrm>
            <a:off x="7620001" y="0"/>
            <a:ext cx="1578864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data retrieval process for a single reservoir</a:t>
            </a:r>
          </a:p>
        </p:txBody>
      </p:sp>
    </p:spTree>
    <p:extLst>
      <p:ext uri="{BB962C8B-B14F-4D97-AF65-F5344CB8AC3E}">
        <p14:creationId xmlns:p14="http://schemas.microsoft.com/office/powerpoint/2010/main" val="300397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0FC4A-856D-B83F-F5EE-082AA92A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4A825-1AF1-771A-C768-0D2809E42B00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4912614" cy="2368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A 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python package 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for intuitive, fast access to India WRIS data.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Uses 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Web Scraping 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for data retrieval.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Query directly with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the India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 WRIS database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to retrieve data.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Eliminating delay caused by front-end GUI.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Optimized for </a:t>
            </a:r>
            <a:r>
              <a:rPr lang="en-US" b="1" err="1">
                <a:solidFill>
                  <a:schemeClr val="tx1"/>
                </a:solidFill>
                <a:latin typeface="Avenir Next LT Pro"/>
              </a:rPr>
              <a:t>Jupyter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– supports rich hypertext formatting.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Easy plotting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, 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filtering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and comparison functionality.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Automated unit tests, </a:t>
            </a:r>
            <a:r>
              <a:rPr lang="en-US" err="1">
                <a:solidFill>
                  <a:schemeClr val="tx1"/>
                </a:solidFill>
                <a:latin typeface="Avenir Next LT Pro"/>
              </a:rPr>
              <a:t>conda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deployment (under works)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AF761-C86E-074A-416E-04FE4894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96" y="0"/>
            <a:ext cx="691170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F626B-0ABC-CD26-F251-63D4C92B1229}"/>
              </a:ext>
            </a:extLst>
          </p:cNvPr>
          <p:cNvSpPr txBox="1"/>
          <p:nvPr/>
        </p:nvSpPr>
        <p:spPr>
          <a:xfrm>
            <a:off x="157734" y="248418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8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800" b="1" cap="none" dirty="0">
                <a:solidFill>
                  <a:srgbClr val="0070C0"/>
                </a:solidFill>
                <a:latin typeface="+mj-lt"/>
              </a:rPr>
              <a:t>WRIS</a:t>
            </a:r>
            <a:endParaRPr lang="en-US" sz="4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9C46E-360D-79C5-96E4-A1D796ECF23B}"/>
              </a:ext>
            </a:extLst>
          </p:cNvPr>
          <p:cNvSpPr txBox="1"/>
          <p:nvPr/>
        </p:nvSpPr>
        <p:spPr>
          <a:xfrm>
            <a:off x="157734" y="1125581"/>
            <a:ext cx="615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https://github.com/SarathUW/PyWRIS</a:t>
            </a:r>
          </a:p>
        </p:txBody>
      </p:sp>
    </p:spTree>
    <p:extLst>
      <p:ext uri="{BB962C8B-B14F-4D97-AF65-F5344CB8AC3E}">
        <p14:creationId xmlns:p14="http://schemas.microsoft.com/office/powerpoint/2010/main" val="4062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B375-CD6E-8D2B-F49E-3CCC8585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4842609-400B-49B4-6CBF-327433603398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6739577" cy="4517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err="1">
                <a:solidFill>
                  <a:schemeClr val="tx1"/>
                </a:solidFill>
                <a:latin typeface="Avenir Next LT Pro"/>
              </a:rPr>
              <a:t>PyWRIS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requires some knowledge of coding, but we will include thorough documentation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Water researchers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: fetch country-wide data quickly, create interactive plots on changes over time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Agriculture professionals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: predict trends for water storage over seasons, plan for water shortages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Government (water management)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: generate periodic reports, track real-time reservoir levels, communicate across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59DB-C16C-DC99-E4F9-EDE3B3BD4517}"/>
              </a:ext>
            </a:extLst>
          </p:cNvPr>
          <p:cNvSpPr txBox="1"/>
          <p:nvPr/>
        </p:nvSpPr>
        <p:spPr>
          <a:xfrm>
            <a:off x="157734" y="248418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8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800" b="1" cap="none" dirty="0">
                <a:solidFill>
                  <a:srgbClr val="0070C0"/>
                </a:solidFill>
                <a:latin typeface="+mj-lt"/>
              </a:rPr>
              <a:t>WRIS</a:t>
            </a:r>
            <a:endParaRPr lang="en-US" sz="4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B2FEA7-07C8-E821-E4F5-7E7AFCB76D13}"/>
              </a:ext>
            </a:extLst>
          </p:cNvPr>
          <p:cNvSpPr txBox="1"/>
          <p:nvPr/>
        </p:nvSpPr>
        <p:spPr>
          <a:xfrm>
            <a:off x="157734" y="1125581"/>
            <a:ext cx="615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Human Centric Use Cases:</a:t>
            </a:r>
          </a:p>
        </p:txBody>
      </p:sp>
      <p:pic>
        <p:nvPicPr>
          <p:cNvPr id="3" name="Picture 2" descr="A water droplet in water&#10;&#10;Description automatically generated">
            <a:extLst>
              <a:ext uri="{FF2B5EF4-FFF2-40B4-BE49-F238E27FC236}">
                <a16:creationId xmlns:a16="http://schemas.microsoft.com/office/drawing/2014/main" id="{ED5A9A3E-9B87-47FC-ECFA-E0AA16677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7119" y="0"/>
            <a:ext cx="475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2659-BF86-574A-DA06-DED0EE1AA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hand touching a screen&#10;&#10;Description automatically generated">
            <a:extLst>
              <a:ext uri="{FF2B5EF4-FFF2-40B4-BE49-F238E27FC236}">
                <a16:creationId xmlns:a16="http://schemas.microsoft.com/office/drawing/2014/main" id="{7549D9CB-15EB-8DB4-3C6A-BD80632FE7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1" y="1"/>
            <a:ext cx="2484775" cy="6858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773FC8-D83A-3C23-4CA1-2ABC98BE5F0C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4912614" cy="4517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2E61C-4460-9F63-D48D-4F528B9E176D}"/>
              </a:ext>
            </a:extLst>
          </p:cNvPr>
          <p:cNvSpPr txBox="1"/>
          <p:nvPr/>
        </p:nvSpPr>
        <p:spPr>
          <a:xfrm>
            <a:off x="23698" y="-986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0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000" b="1" cap="none" dirty="0">
                <a:solidFill>
                  <a:srgbClr val="0070C0"/>
                </a:solidFill>
                <a:latin typeface="+mj-lt"/>
              </a:rPr>
              <a:t>WRIS -</a:t>
            </a:r>
            <a:endParaRPr lang="en-US" sz="4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DAA40-D784-3F04-2BEC-F610DB02AB88}"/>
              </a:ext>
            </a:extLst>
          </p:cNvPr>
          <p:cNvSpPr txBox="1"/>
          <p:nvPr/>
        </p:nvSpPr>
        <p:spPr>
          <a:xfrm>
            <a:off x="2433501" y="-45490"/>
            <a:ext cx="6153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Technologies: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B3590-C013-504D-DD18-07CA821811DE}"/>
              </a:ext>
            </a:extLst>
          </p:cNvPr>
          <p:cNvSpPr txBox="1"/>
          <p:nvPr/>
        </p:nvSpPr>
        <p:spPr>
          <a:xfrm>
            <a:off x="2631823" y="4670608"/>
            <a:ext cx="8863106" cy="198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0070C0"/>
                </a:solidFill>
                <a:latin typeface="Avenir Next LT Pro" panose="020B0504020202020204" pitchFamily="34" charset="0"/>
              </a:rPr>
              <a:t>Challenges: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Structuring</a:t>
            </a:r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 PyWRIS </a:t>
            </a: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 a modular, scalable format.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has over 20 </a:t>
            </a:r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different </a:t>
            </a: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products, </a:t>
            </a:r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with different types of data.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4F3E90-65C4-C64D-1C1D-884A18F84E52}"/>
              </a:ext>
            </a:extLst>
          </p:cNvPr>
          <p:cNvGrpSpPr/>
          <p:nvPr/>
        </p:nvGrpSpPr>
        <p:grpSpPr>
          <a:xfrm>
            <a:off x="3003370" y="938245"/>
            <a:ext cx="8907452" cy="3937332"/>
            <a:chOff x="3284548" y="534084"/>
            <a:chExt cx="8907452" cy="3937332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8E94C61-3E4E-CA21-7E1E-3B6E5AA3E0A2}"/>
                </a:ext>
              </a:extLst>
            </p:cNvPr>
            <p:cNvSpPr txBox="1">
              <a:spLocks/>
            </p:cNvSpPr>
            <p:nvPr/>
          </p:nvSpPr>
          <p:spPr>
            <a:xfrm>
              <a:off x="3284548" y="534084"/>
              <a:ext cx="8907452" cy="3937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66928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859536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52144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444752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	Data Handling</a:t>
              </a:r>
              <a:r>
                <a:rPr lang="en-US" sz="2000">
                  <a:solidFill>
                    <a:schemeClr val="tx1"/>
                  </a:solidFill>
                  <a:latin typeface="Avenir Next LT Pro" panose="020B0504020202020204" pitchFamily="34" charset="0"/>
                </a:rPr>
                <a:t>					</a:t>
              </a:r>
              <a:r>
                <a:rPr lang="en-US" sz="2000" b="1" err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Visualisation</a:t>
              </a:r>
              <a:endParaRPr lang="en-US" sz="2000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0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0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Documentation				         Jupyter Support:</a:t>
              </a:r>
              <a:r>
                <a:rPr lang="en-US" sz="2000">
                  <a:solidFill>
                    <a:schemeClr val="tx1"/>
                  </a:solidFill>
                  <a:latin typeface="Avenir Next LT Pro" panose="020B0504020202020204" pitchFamily="34" charset="0"/>
                </a:rPr>
                <a:t> 							           </a:t>
              </a:r>
              <a:r>
                <a:rPr lang="en-US" sz="20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Rich Hypertext</a:t>
              </a:r>
            </a:p>
            <a:p>
              <a:pPr>
                <a:lnSpc>
                  <a:spcPct val="150000"/>
                </a:lnSpc>
              </a:pPr>
              <a:endParaRPr lang="en-US" sz="20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</p:txBody>
        </p:sp>
        <p:pic>
          <p:nvPicPr>
            <p:cNvPr id="1026" name="Picture 2" descr="Deploying a React app on GitHub Pages | by Chris Achinga ...">
              <a:extLst>
                <a:ext uri="{FF2B5EF4-FFF2-40B4-BE49-F238E27FC236}">
                  <a16:creationId xmlns:a16="http://schemas.microsoft.com/office/drawing/2014/main" id="{5008A7D1-1279-BEE3-D948-7C99802AD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26448" y="2906911"/>
              <a:ext cx="136700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3511E17-54D0-4888-4408-0079826A7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894" y="1183598"/>
              <a:ext cx="1759467" cy="71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eoPandas logo — GeoPandas 1.0.1+0.g747d66e.dirty documentation">
              <a:extLst>
                <a:ext uri="{FF2B5EF4-FFF2-40B4-BE49-F238E27FC236}">
                  <a16:creationId xmlns:a16="http://schemas.microsoft.com/office/drawing/2014/main" id="{63F055C7-378D-A62F-0145-2D5F7224B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509" y="1193093"/>
              <a:ext cx="2096066" cy="653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AEA8E70-23D0-104B-56CC-DADEB8F97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975" y="1171576"/>
              <a:ext cx="1914197" cy="63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Matplotlib - Python Library - Studyopedia">
              <a:extLst>
                <a:ext uri="{FF2B5EF4-FFF2-40B4-BE49-F238E27FC236}">
                  <a16:creationId xmlns:a16="http://schemas.microsoft.com/office/drawing/2014/main" id="{30EAC1B0-FC09-EA06-C1E1-51FEC308B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946" y="1319483"/>
              <a:ext cx="1720265" cy="37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Create marketing materials for MkDocs. Logo, website, new theme? [Help  needed] · Issue #655 · mkdocs/mkdocs · GitHub">
              <a:extLst>
                <a:ext uri="{FF2B5EF4-FFF2-40B4-BE49-F238E27FC236}">
                  <a16:creationId xmlns:a16="http://schemas.microsoft.com/office/drawing/2014/main" id="{74DF082C-BE29-33C7-515E-D14D32DA37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45055" y="2974940"/>
              <a:ext cx="916536" cy="846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1B67F1-3FF8-F2F1-A74F-2FEBF7C106F1}"/>
                </a:ext>
              </a:extLst>
            </p:cNvPr>
            <p:cNvSpPr txBox="1"/>
            <p:nvPr/>
          </p:nvSpPr>
          <p:spPr>
            <a:xfrm>
              <a:off x="6589744" y="2265594"/>
              <a:ext cx="2307083" cy="92275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latin typeface="Avenir Next LT Pro"/>
                </a:rPr>
                <a:t>Web Scraping</a:t>
              </a:r>
              <a:endParaRPr lang="en-US" sz="2000" b="1"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800" b="1">
                  <a:latin typeface="Avenir Next LT Pro"/>
                </a:rPr>
                <a:t>Requests</a:t>
              </a:r>
              <a:r>
                <a:rPr lang="en-US" sz="1800">
                  <a:latin typeface="Avenir Next LT Pro"/>
                </a:rPr>
                <a:t> package.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7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732D-B82A-4A57-6F1A-4C598DDA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addDD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C32D6D-B794-F6A3-C9A9-B428C9B7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15" y="1399656"/>
            <a:ext cx="5823712" cy="5059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ED50-C1B9-6E2E-0DEE-21E90BC5547E}"/>
              </a:ext>
            </a:extLst>
          </p:cNvPr>
          <p:cNvSpPr txBox="1"/>
          <p:nvPr/>
        </p:nvSpPr>
        <p:spPr>
          <a:xfrm>
            <a:off x="23698" y="539285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FF9900"/>
                </a:solidFill>
                <a:latin typeface="+mj-lt"/>
              </a:rPr>
              <a:t>P</a:t>
            </a:r>
            <a:r>
              <a:rPr lang="en-US" sz="4000" b="1" cap="none">
                <a:solidFill>
                  <a:srgbClr val="FF9900"/>
                </a:solidFill>
                <a:latin typeface="+mj-lt"/>
              </a:rPr>
              <a:t>y</a:t>
            </a:r>
            <a:r>
              <a:rPr lang="en-US" sz="4000" b="1" cap="none">
                <a:solidFill>
                  <a:srgbClr val="0070C0"/>
                </a:solidFill>
                <a:latin typeface="+mj-lt"/>
              </a:rPr>
              <a:t>WRIS -</a:t>
            </a:r>
            <a:endParaRPr lang="en-US" sz="4000" b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A0A75-8940-631B-D739-EEF5BDF5E383}"/>
              </a:ext>
            </a:extLst>
          </p:cNvPr>
          <p:cNvSpPr txBox="1"/>
          <p:nvPr/>
        </p:nvSpPr>
        <p:spPr>
          <a:xfrm>
            <a:off x="2433501" y="546496"/>
            <a:ext cx="84674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Documentation: Diátaxis framework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75B0F1-8D97-44CE-150E-8F88A151DACD}"/>
              </a:ext>
            </a:extLst>
          </p:cNvPr>
          <p:cNvSpPr txBox="1">
            <a:spLocks/>
          </p:cNvSpPr>
          <p:nvPr/>
        </p:nvSpPr>
        <p:spPr>
          <a:xfrm>
            <a:off x="6395539" y="1552364"/>
            <a:ext cx="5481818" cy="4912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/>
              </a:rPr>
              <a:t>4 main sections:</a:t>
            </a:r>
            <a:endParaRPr lang="en-US" dirty="0">
              <a:solidFill>
                <a:schemeClr val="tx1"/>
              </a:solidFill>
              <a:latin typeface="Avenir Next LT Pro Light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/>
              </a:rPr>
              <a:t>We currently have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Tutorials 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and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Reference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endParaRPr lang="en-US" b="1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/>
              </a:rPr>
              <a:t>Next steps: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Explanation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How-to Guides</a:t>
            </a: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n-US" dirty="0">
              <a:solidFill>
                <a:schemeClr val="tx1"/>
              </a:solidFill>
              <a:latin typeface="Avenir Next LT Pro"/>
            </a:endParaRPr>
          </a:p>
        </p:txBody>
      </p:sp>
      <p:pic>
        <p:nvPicPr>
          <p:cNvPr id="17" name="Picture 16" descr="A white grid with black text&#10;&#10;Description automatically generated">
            <a:extLst>
              <a:ext uri="{FF2B5EF4-FFF2-40B4-BE49-F238E27FC236}">
                <a16:creationId xmlns:a16="http://schemas.microsoft.com/office/drawing/2014/main" id="{8A24AD76-42A4-95CE-B035-46596A0F43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782" y="2080397"/>
            <a:ext cx="4430304" cy="2431754"/>
          </a:xfrm>
          <a:prstGeom prst="rect">
            <a:avLst/>
          </a:prstGeom>
        </p:spPr>
      </p:pic>
      <p:pic>
        <p:nvPicPr>
          <p:cNvPr id="5" name="Picture Placeholder 15">
            <a:extLst>
              <a:ext uri="{FF2B5EF4-FFF2-40B4-BE49-F238E27FC236}">
                <a16:creationId xmlns:a16="http://schemas.microsoft.com/office/drawing/2014/main" id="{50D4C871-7811-63A6-ADF6-F895383F28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854026" y="-5854027"/>
            <a:ext cx="48394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7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8E32-5000-12E7-1AB9-D3D902D6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F3BAC82-CCD3-3E3A-7EC7-FCFE4BCB06C9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4912614" cy="4517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3323A-B70A-EA1C-81C6-74B6030C7707}"/>
              </a:ext>
            </a:extLst>
          </p:cNvPr>
          <p:cNvSpPr txBox="1"/>
          <p:nvPr/>
        </p:nvSpPr>
        <p:spPr>
          <a:xfrm>
            <a:off x="0" y="-9828"/>
            <a:ext cx="9656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4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400" b="1" cap="none" dirty="0">
                <a:solidFill>
                  <a:srgbClr val="0070C0"/>
                </a:solidFill>
                <a:latin typeface="+mj-lt"/>
              </a:rPr>
              <a:t>WRIS</a:t>
            </a:r>
            <a:r>
              <a:rPr lang="en-US" sz="3600" b="1" cap="none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600" b="1" cap="none" dirty="0">
                <a:latin typeface="+mj-lt"/>
              </a:rPr>
              <a:t>-</a:t>
            </a:r>
            <a:r>
              <a:rPr lang="en-US" sz="3600" b="1" cap="none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600" b="1" cap="none" dirty="0">
                <a:latin typeface="+mj-lt"/>
              </a:rPr>
              <a:t>Functionalities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2C8C1-B977-F20F-68F7-09DBCE80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168" y="127425"/>
            <a:ext cx="4651629" cy="22171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9955B33-3B5F-F467-D20F-4E12C654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9" y="759613"/>
            <a:ext cx="4651629" cy="35729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0" name="Picture 19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DF315F6B-7030-1324-C562-2DD3B41F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6"/>
          <a:stretch/>
        </p:blipFill>
        <p:spPr>
          <a:xfrm>
            <a:off x="167258" y="4581144"/>
            <a:ext cx="4651629" cy="217954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2" name="Picture 21" descr="A map of the world&#10;&#10;Description automatically generated">
            <a:extLst>
              <a:ext uri="{FF2B5EF4-FFF2-40B4-BE49-F238E27FC236}">
                <a16:creationId xmlns:a16="http://schemas.microsoft.com/office/drawing/2014/main" id="{1AD0F4B0-03D3-C62A-EC38-3EAB0FFF6C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7"/>
          <a:stretch/>
        </p:blipFill>
        <p:spPr>
          <a:xfrm>
            <a:off x="5619940" y="2560319"/>
            <a:ext cx="6529197" cy="425255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563F86-D226-560A-3BA0-BE95F6A16850}"/>
              </a:ext>
            </a:extLst>
          </p:cNvPr>
          <p:cNvSpPr txBox="1"/>
          <p:nvPr/>
        </p:nvSpPr>
        <p:spPr>
          <a:xfrm>
            <a:off x="3228594" y="790390"/>
            <a:ext cx="1553717" cy="738664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latin typeface="Avenir Next LT Pro" panose="020B0504020202020204" pitchFamily="34" charset="0"/>
              </a:rPr>
              <a:t>Rich HyperText </a:t>
            </a:r>
            <a:r>
              <a:rPr lang="en-US" sz="1400" dirty="0">
                <a:latin typeface="Avenir Next LT Pro" panose="020B0504020202020204" pitchFamily="34" charset="0"/>
              </a:rPr>
              <a:t>support for </a:t>
            </a:r>
            <a:r>
              <a:rPr lang="en-US" sz="1400" b="1" dirty="0">
                <a:solidFill>
                  <a:srgbClr val="FF9900"/>
                </a:solidFill>
                <a:latin typeface="Avenir Next LT Pro" panose="020B0504020202020204" pitchFamily="34" charset="0"/>
              </a:rPr>
              <a:t>Jupyter</a:t>
            </a:r>
            <a:endParaRPr lang="en-US" sz="1200" b="1" dirty="0">
              <a:solidFill>
                <a:srgbClr val="FF99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68F8F-232E-1EF2-49E0-4C7368C4836E}"/>
              </a:ext>
            </a:extLst>
          </p:cNvPr>
          <p:cNvSpPr txBox="1"/>
          <p:nvPr/>
        </p:nvSpPr>
        <p:spPr>
          <a:xfrm>
            <a:off x="3127247" y="4611921"/>
            <a:ext cx="1690213" cy="822960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latin typeface="Avenir Next LT Pro" panose="020B0504020202020204" pitchFamily="34" charset="0"/>
              </a:rPr>
              <a:t>Preset </a:t>
            </a:r>
            <a:r>
              <a:rPr lang="en-US" sz="1400" dirty="0">
                <a:latin typeface="Avenir Next LT Pro" panose="020B0504020202020204" pitchFamily="34" charset="0"/>
              </a:rPr>
              <a:t>Interactive</a:t>
            </a:r>
            <a:r>
              <a:rPr lang="en-US" sz="1400" b="1" dirty="0">
                <a:latin typeface="Avenir Next LT Pro" panose="020B0504020202020204" pitchFamily="34" charset="0"/>
              </a:rPr>
              <a:t> plots </a:t>
            </a:r>
            <a:r>
              <a:rPr lang="en-US" sz="1400" dirty="0">
                <a:latin typeface="Avenir Next LT Pro" panose="020B0504020202020204" pitchFamily="34" charset="0"/>
              </a:rPr>
              <a:t>using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algn="r"/>
            <a:r>
              <a:rPr lang="en-US" sz="1400" b="1" dirty="0">
                <a:latin typeface="Avenir Next LT Pro" panose="020B0504020202020204" pitchFamily="34" charset="0"/>
              </a:rPr>
              <a:t>      </a:t>
            </a:r>
            <a:endParaRPr lang="en-US" sz="1200" b="1" dirty="0">
              <a:solidFill>
                <a:srgbClr val="FF99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D23C141E-4D80-D94F-FB9C-763BE005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10" y="5051981"/>
            <a:ext cx="1164672" cy="3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D232AD-EC54-B762-C175-4DE5EBF42A92}"/>
              </a:ext>
            </a:extLst>
          </p:cNvPr>
          <p:cNvSpPr txBox="1"/>
          <p:nvPr/>
        </p:nvSpPr>
        <p:spPr>
          <a:xfrm>
            <a:off x="5619940" y="1605915"/>
            <a:ext cx="1753174" cy="738664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Next LT Pro" panose="020B0504020202020204" pitchFamily="34" charset="0"/>
              </a:rPr>
              <a:t>Full </a:t>
            </a:r>
            <a:r>
              <a:rPr lang="en-US" sz="1400" b="1" dirty="0">
                <a:latin typeface="Avenir Next LT Pro" panose="020B0504020202020204" pitchFamily="34" charset="0"/>
              </a:rPr>
              <a:t>Data provided as </a:t>
            </a:r>
            <a:r>
              <a:rPr lang="en-US" sz="1400" b="1" dirty="0" err="1">
                <a:latin typeface="Avenir Next LT Pro" panose="020B0504020202020204" pitchFamily="34" charset="0"/>
              </a:rPr>
              <a:t>DataFrames</a:t>
            </a:r>
            <a:r>
              <a:rPr lang="en-US" sz="1400" dirty="0">
                <a:latin typeface="Avenir Next LT Pro" panose="020B0504020202020204" pitchFamily="34" charset="0"/>
              </a:rPr>
              <a:t> for easy analysis</a:t>
            </a:r>
            <a:r>
              <a:rPr lang="en-US" sz="1400" b="1" dirty="0">
                <a:latin typeface="Avenir Next LT Pro" panose="020B0504020202020204" pitchFamily="34" charset="0"/>
              </a:rPr>
              <a:t>      </a:t>
            </a:r>
            <a:endParaRPr lang="en-US" sz="1200" b="1" dirty="0">
              <a:solidFill>
                <a:srgbClr val="FF99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A24AC30E-D9E1-CA38-6ECC-A596D5EB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4" y="1170428"/>
            <a:ext cx="1117090" cy="4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3CEDA4-C9ED-195F-B16A-73332EB70306}"/>
              </a:ext>
            </a:extLst>
          </p:cNvPr>
          <p:cNvSpPr txBox="1"/>
          <p:nvPr/>
        </p:nvSpPr>
        <p:spPr>
          <a:xfrm>
            <a:off x="10438826" y="2911320"/>
            <a:ext cx="1737360" cy="1005840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Next LT Pro" panose="020B0504020202020204" pitchFamily="34" charset="0"/>
              </a:rPr>
              <a:t>Quick </a:t>
            </a:r>
            <a:r>
              <a:rPr lang="en-US" sz="1400" b="1" dirty="0">
                <a:latin typeface="Avenir Next LT Pro" panose="020B0504020202020204" pitchFamily="34" charset="0"/>
              </a:rPr>
              <a:t>exploratory visualization </a:t>
            </a:r>
            <a:r>
              <a:rPr lang="en-US" sz="1400" dirty="0">
                <a:latin typeface="Avenir Next LT Pro" panose="020B0504020202020204" pitchFamily="34" charset="0"/>
              </a:rPr>
              <a:t>support via</a:t>
            </a:r>
          </a:p>
          <a:p>
            <a:pPr algn="r"/>
            <a:endParaRPr lang="en-US" sz="1200" dirty="0">
              <a:latin typeface="Avenir Next LT Pro" panose="020B0504020202020204" pitchFamily="34" charset="0"/>
            </a:endParaRPr>
          </a:p>
        </p:txBody>
      </p:sp>
      <p:pic>
        <p:nvPicPr>
          <p:cNvPr id="28" name="Picture 6" descr="GeoPandas logo — GeoPandas 1.0.1+0.g747d66e.dirty documentation">
            <a:extLst>
              <a:ext uri="{FF2B5EF4-FFF2-40B4-BE49-F238E27FC236}">
                <a16:creationId xmlns:a16="http://schemas.microsoft.com/office/drawing/2014/main" id="{E6661F5E-75B6-F15B-654F-71AF459B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051" y="3508461"/>
            <a:ext cx="1394949" cy="4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9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C969A-5139-D270-4041-A1F446E3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61B05F-14DF-24BD-8772-130F89AEF151}"/>
              </a:ext>
            </a:extLst>
          </p:cNvPr>
          <p:cNvSpPr txBox="1">
            <a:spLocks/>
          </p:cNvSpPr>
          <p:nvPr/>
        </p:nvSpPr>
        <p:spPr>
          <a:xfrm>
            <a:off x="4343400" y="1458428"/>
            <a:ext cx="6739577" cy="5097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Add more WRIS modules: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PyWRIS currently only supports Reservoir data.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Add more plotting options: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More quick preset plots such as </a:t>
            </a:r>
            <a:r>
              <a:rPr lang="en-US" dirty="0" err="1">
                <a:solidFill>
                  <a:schemeClr val="tx1"/>
                </a:solidFill>
                <a:latin typeface="Avenir Next LT Pro"/>
              </a:rPr>
              <a:t>GeoSpatial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 scatter plots, comparison plots between station points etc.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Create </a:t>
            </a:r>
            <a:r>
              <a:rPr lang="en-US" b="1" dirty="0" err="1">
                <a:solidFill>
                  <a:schemeClr val="tx1"/>
                </a:solidFill>
                <a:latin typeface="Avenir Next LT Pro"/>
              </a:rPr>
              <a:t>Conda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 Package pipeline: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Publishing PyWRIS package to </a:t>
            </a:r>
            <a:r>
              <a:rPr lang="en-US" dirty="0" err="1">
                <a:solidFill>
                  <a:schemeClr val="tx1"/>
                </a:solidFill>
                <a:latin typeface="Avenir Next LT Pro"/>
              </a:rPr>
              <a:t>conda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-forge for easy downloads.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Add more Documentation: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 </a:t>
            </a:r>
            <a:br>
              <a:rPr lang="en-US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Keep adding to documentation website. Migrate from GitHub pages to </a:t>
            </a:r>
            <a:r>
              <a:rPr lang="en-US" dirty="0" err="1">
                <a:solidFill>
                  <a:schemeClr val="tx1"/>
                </a:solidFill>
                <a:latin typeface="Avenir Next LT Pro"/>
              </a:rPr>
              <a:t>ReadTheDocs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Outreach - Improve Visibility, Publication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Improve public visibility of PyWRIS package and aim for a publication once all modules are completed. </a:t>
            </a:r>
            <a:endParaRPr lang="en-US" b="1" dirty="0">
              <a:solidFill>
                <a:schemeClr val="tx1"/>
              </a:solidFill>
              <a:latin typeface="Avenir Next LT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35729-5866-CBF1-582A-DF1EDC8C1925}"/>
              </a:ext>
            </a:extLst>
          </p:cNvPr>
          <p:cNvSpPr txBox="1"/>
          <p:nvPr/>
        </p:nvSpPr>
        <p:spPr>
          <a:xfrm>
            <a:off x="4343400" y="24943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8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800" b="1" cap="none" dirty="0">
                <a:solidFill>
                  <a:srgbClr val="0070C0"/>
                </a:solidFill>
                <a:latin typeface="+mj-lt"/>
              </a:rPr>
              <a:t>WRIS</a:t>
            </a:r>
            <a:endParaRPr lang="en-US" sz="4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57420-0B4A-22F8-1C86-98D502E7CEEB}"/>
              </a:ext>
            </a:extLst>
          </p:cNvPr>
          <p:cNvSpPr txBox="1"/>
          <p:nvPr/>
        </p:nvSpPr>
        <p:spPr>
          <a:xfrm>
            <a:off x="4374642" y="925843"/>
            <a:ext cx="615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Way Forward</a:t>
            </a:r>
          </a:p>
        </p:txBody>
      </p:sp>
      <p:pic>
        <p:nvPicPr>
          <p:cNvPr id="4" name="Picture 3" descr="A long corridor with lights&#10;&#10;Description automatically generated">
            <a:extLst>
              <a:ext uri="{FF2B5EF4-FFF2-40B4-BE49-F238E27FC236}">
                <a16:creationId xmlns:a16="http://schemas.microsoft.com/office/drawing/2014/main" id="{AA219860-DB5B-EF94-06D0-56871E2B09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2296" y="0"/>
            <a:ext cx="4425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12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2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course presentation_win32_EF_v3" id="{6402AD57-DE70-4CBC-820B-73D40CB74EE1}" vid="{026A6399-DEC0-4FFB-89AD-D1F0CBCEBF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7764E-1B88-4813-902C-6714719B42F3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purl.org/dc/terms/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34B83F-6906-4689-98C9-AAA52DE98A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CD4AE2-8CDF-460B-B8DD-E25B29762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257</TotalTime>
  <Words>532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Calibri</vt:lpstr>
      <vt:lpstr>Custom</vt:lpstr>
      <vt:lpstr>PyWRIS A Python Package for India Water Resource Information System (WRIS)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addDD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Sarath Suresh</dc:creator>
  <cp:lastModifiedBy>Sarath Suresh</cp:lastModifiedBy>
  <cp:revision>2</cp:revision>
  <dcterms:created xsi:type="dcterms:W3CDTF">2024-12-11T18:33:15Z</dcterms:created>
  <dcterms:modified xsi:type="dcterms:W3CDTF">2024-12-11T22:53:18Z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